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5" r:id="rId2"/>
  </p:sldMasterIdLst>
  <p:notesMasterIdLst>
    <p:notesMasterId r:id="rId6"/>
  </p:notesMasterIdLst>
  <p:sldIdLst>
    <p:sldId id="447" r:id="rId3"/>
    <p:sldId id="448" r:id="rId4"/>
    <p:sldId id="4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Green" initials="JG" lastIdx="4" clrIdx="0"/>
  <p:cmAuthor id="1" name="Amy Halliday" initials="A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A4E8F6"/>
    <a:srgbClr val="16168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224" autoAdjust="0"/>
  </p:normalViewPr>
  <p:slideViewPr>
    <p:cSldViewPr>
      <p:cViewPr>
        <p:scale>
          <a:sx n="70" d="100"/>
          <a:sy n="70" d="100"/>
        </p:scale>
        <p:origin x="-11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988F-EB4F-409F-BDB5-CB095EF7C79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731C7-841B-4559-85BF-ED8B7A565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07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UCENTIS template.jpg"/>
          <p:cNvPicPr>
            <a:picLocks noChangeAspect="1"/>
          </p:cNvPicPr>
          <p:nvPr userDrawn="1"/>
        </p:nvPicPr>
        <p:blipFill>
          <a:blip r:embed="rId2" cstate="print"/>
          <a:srcRect l="239" t="1047" r="511"/>
          <a:stretch>
            <a:fillRect/>
          </a:stretch>
        </p:blipFill>
        <p:spPr>
          <a:xfrm>
            <a:off x="0" y="-33688"/>
            <a:ext cx="9144000" cy="449283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26" y="4554963"/>
            <a:ext cx="8597459" cy="724194"/>
          </a:xfr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rgbClr val="3A6F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26" y="5298665"/>
            <a:ext cx="8597459" cy="61804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BCBDC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2" name="Picture 11" descr="NVS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2201" y="177897"/>
            <a:ext cx="1153175" cy="2012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424364"/>
            <a:ext cx="9144000" cy="60960"/>
            <a:chOff x="0" y="4572000"/>
            <a:chExt cx="9144000" cy="6096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4572000"/>
              <a:ext cx="4572000" cy="60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0" y="4572000"/>
              <a:ext cx="4572000" cy="60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 descr="combined_logo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0200" y="5938398"/>
            <a:ext cx="8643600" cy="826853"/>
          </a:xfrm>
          <a:prstGeom prst="rect">
            <a:avLst/>
          </a:prstGeom>
        </p:spPr>
      </p:pic>
      <p:pic>
        <p:nvPicPr>
          <p:cNvPr id="15" name="Picture 14" descr="ViaOpta Prof Plus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19114" y="6013113"/>
            <a:ext cx="1362957" cy="483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9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08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50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64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97663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0" y="1143000"/>
            <a:ext cx="3609975" cy="4887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43000"/>
            <a:ext cx="3609975" cy="4887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95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7108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UCENTIS template.jpg"/>
          <p:cNvPicPr>
            <a:picLocks noChangeAspect="1"/>
          </p:cNvPicPr>
          <p:nvPr userDrawn="1"/>
        </p:nvPicPr>
        <p:blipFill>
          <a:blip r:embed="rId2" cstate="print"/>
          <a:srcRect l="239" t="1047" r="511"/>
          <a:stretch>
            <a:fillRect/>
          </a:stretch>
        </p:blipFill>
        <p:spPr>
          <a:xfrm>
            <a:off x="0" y="-33688"/>
            <a:ext cx="9144000" cy="449283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26" y="4554963"/>
            <a:ext cx="8597459" cy="724194"/>
          </a:xfr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rgbClr val="3A6F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26" y="5298665"/>
            <a:ext cx="8597459" cy="61804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BCBDC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2" name="Picture 11" descr="NVS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2201" y="177897"/>
            <a:ext cx="1153175" cy="2012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424364"/>
            <a:ext cx="9144000" cy="60960"/>
            <a:chOff x="0" y="4572000"/>
            <a:chExt cx="9144000" cy="6096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4572000"/>
              <a:ext cx="4572000" cy="60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0" y="4572000"/>
              <a:ext cx="4572000" cy="60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 descr="combined_logo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0200" y="5938398"/>
            <a:ext cx="8643600" cy="826853"/>
          </a:xfrm>
          <a:prstGeom prst="rect">
            <a:avLst/>
          </a:prstGeom>
        </p:spPr>
      </p:pic>
      <p:pic>
        <p:nvPicPr>
          <p:cNvPr id="15" name="Picture 14" descr="ViaOpta Prof Plus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19114" y="6013113"/>
            <a:ext cx="1362957" cy="483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336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73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.jpg"/>
          <p:cNvPicPr>
            <a:picLocks noChangeAspect="1"/>
          </p:cNvPicPr>
          <p:nvPr userDrawn="1"/>
        </p:nvPicPr>
        <p:blipFill>
          <a:blip r:embed="rId2" cstate="print"/>
          <a:srcRect l="492" t="809" r="532" b="346"/>
          <a:stretch>
            <a:fillRect/>
          </a:stretch>
        </p:blipFill>
        <p:spPr>
          <a:xfrm>
            <a:off x="0" y="0"/>
            <a:ext cx="9144000" cy="556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326" y="3094468"/>
            <a:ext cx="8726551" cy="1362075"/>
          </a:xfrm>
        </p:spPr>
        <p:txBody>
          <a:bodyPr anchor="b" anchorCtr="0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326" y="4530732"/>
            <a:ext cx="8726551" cy="9774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456638"/>
            <a:ext cx="9144000" cy="6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6" descr="combined_logos.jpg"/>
          <p:cNvPicPr>
            <a:picLocks noChangeAspect="1"/>
          </p:cNvPicPr>
          <p:nvPr userDrawn="1"/>
        </p:nvPicPr>
        <p:blipFill>
          <a:blip r:embed="rId3" cstate="print"/>
          <a:srcRect l="86093"/>
          <a:stretch>
            <a:fillRect/>
          </a:stretch>
        </p:blipFill>
        <p:spPr>
          <a:xfrm>
            <a:off x="7691718" y="5938398"/>
            <a:ext cx="1202082" cy="826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655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580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18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838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047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51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187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745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584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33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10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97663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0" y="1143000"/>
            <a:ext cx="3609975" cy="4887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43000"/>
            <a:ext cx="3609975" cy="4887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405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83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.jpg"/>
          <p:cNvPicPr>
            <a:picLocks noChangeAspect="1"/>
          </p:cNvPicPr>
          <p:nvPr userDrawn="1"/>
        </p:nvPicPr>
        <p:blipFill>
          <a:blip r:embed="rId2" cstate="print"/>
          <a:srcRect l="492" t="809" r="532" b="346"/>
          <a:stretch>
            <a:fillRect/>
          </a:stretch>
        </p:blipFill>
        <p:spPr>
          <a:xfrm>
            <a:off x="0" y="0"/>
            <a:ext cx="9144000" cy="556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326" y="3094468"/>
            <a:ext cx="8726551" cy="1362075"/>
          </a:xfrm>
        </p:spPr>
        <p:txBody>
          <a:bodyPr anchor="b" anchorCtr="0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326" y="4530732"/>
            <a:ext cx="8726551" cy="9774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456638"/>
            <a:ext cx="9144000" cy="6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6" descr="combined_logos.jpg"/>
          <p:cNvPicPr>
            <a:picLocks noChangeAspect="1"/>
          </p:cNvPicPr>
          <p:nvPr userDrawn="1"/>
        </p:nvPicPr>
        <p:blipFill>
          <a:blip r:embed="rId3" cstate="print"/>
          <a:srcRect l="86093"/>
          <a:stretch>
            <a:fillRect/>
          </a:stretch>
        </p:blipFill>
        <p:spPr>
          <a:xfrm>
            <a:off x="7691718" y="5938398"/>
            <a:ext cx="1202082" cy="826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154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22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01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5522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9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33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2E4A4-731C-425A-BCF1-A25C7F6C23BF}" type="datetimeFigureOut">
              <a:rPr lang="en-GB" smtClean="0">
                <a:solidFill>
                  <a:prstClr val="black"/>
                </a:solidFill>
              </a:rPr>
              <a:pPr/>
              <a:t>11/09/2016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66125-CAB3-4606-8FE4-51B655BC20C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11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863584"/>
            <a:ext cx="9144000" cy="60960"/>
            <a:chOff x="0" y="4572000"/>
            <a:chExt cx="9144000" cy="6096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4572000"/>
              <a:ext cx="4572000" cy="60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572000" y="4572000"/>
              <a:ext cx="4572000" cy="60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325" y="0"/>
            <a:ext cx="8575945" cy="84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325" y="1037326"/>
            <a:ext cx="8575945" cy="506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219"/>
          <p:cNvSpPr txBox="1">
            <a:spLocks noChangeArrowheads="1"/>
          </p:cNvSpPr>
          <p:nvPr userDrawn="1"/>
        </p:nvSpPr>
        <p:spPr bwMode="auto">
          <a:xfrm>
            <a:off x="8515350" y="6518362"/>
            <a:ext cx="563173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r" eaLnBrk="0" hangingPunct="0"/>
            <a:fld id="{7E3281F1-C21B-4F98-994A-71A1E03727AB}" type="slidenum">
              <a:rPr lang="en-US" sz="1100" smtClean="0">
                <a:solidFill>
                  <a:srgbClr val="636466"/>
                </a:solidFill>
                <a:ea typeface="ヒラギノ角ゴ Pro W3" pitchFamily="1" charset="-128"/>
                <a:cs typeface="Arial" pitchFamily="34" charset="0"/>
              </a:rPr>
              <a:pPr algn="r" eaLnBrk="0" hangingPunct="0"/>
              <a:t>‹#›</a:t>
            </a:fld>
            <a:endParaRPr lang="en-US" sz="1100" dirty="0">
              <a:solidFill>
                <a:srgbClr val="636466"/>
              </a:solidFill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0716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51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kern="1200" baseline="0">
          <a:solidFill>
            <a:srgbClr val="3A6F8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Tx/>
        <a:buBlip>
          <a:blip r:embed="rId1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Clr>
          <a:srgbClr val="3A6F8F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Tx/>
        <a:buBlip>
          <a:blip r:embed="rId16"/>
        </a:buBlip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Clr>
          <a:srgbClr val="3A6F8F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Tx/>
        <a:buBlip>
          <a:blip r:embed="rId16"/>
        </a:buBlip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863584"/>
            <a:ext cx="9144000" cy="60960"/>
            <a:chOff x="0" y="4572000"/>
            <a:chExt cx="9144000" cy="6096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4572000"/>
              <a:ext cx="4572000" cy="60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572000" y="4572000"/>
              <a:ext cx="4572000" cy="60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325" y="0"/>
            <a:ext cx="8575945" cy="84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325" y="1037326"/>
            <a:ext cx="8575945" cy="506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219"/>
          <p:cNvSpPr txBox="1">
            <a:spLocks noChangeArrowheads="1"/>
          </p:cNvSpPr>
          <p:nvPr userDrawn="1"/>
        </p:nvSpPr>
        <p:spPr bwMode="auto">
          <a:xfrm>
            <a:off x="8515350" y="6518362"/>
            <a:ext cx="563173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r" eaLnBrk="0" hangingPunct="0"/>
            <a:fld id="{7E3281F1-C21B-4F98-994A-71A1E03727AB}" type="slidenum">
              <a:rPr lang="en-US" sz="1100" smtClean="0">
                <a:solidFill>
                  <a:srgbClr val="636466"/>
                </a:solidFill>
                <a:ea typeface="ヒラギノ角ゴ Pro W3" pitchFamily="1" charset="-128"/>
                <a:cs typeface="Arial" pitchFamily="34" charset="0"/>
              </a:rPr>
              <a:pPr algn="r" eaLnBrk="0" hangingPunct="0"/>
              <a:t>‹#›</a:t>
            </a:fld>
            <a:endParaRPr lang="en-US" sz="1100" dirty="0">
              <a:solidFill>
                <a:srgbClr val="636466"/>
              </a:solidFill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0716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61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kern="1200" baseline="0">
          <a:solidFill>
            <a:srgbClr val="3A6F8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Tx/>
        <a:buBlip>
          <a:blip r:embed="rId1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Clr>
          <a:srgbClr val="3A6F8F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Tx/>
        <a:buBlip>
          <a:blip r:embed="rId16"/>
        </a:buBlip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Clr>
          <a:srgbClr val="3A6F8F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Tx/>
        <a:buBlip>
          <a:blip r:embed="rId16"/>
        </a:buBlip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324" y="62046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/>
          <a:srcRect l="10902" t="47078" r="11826" b="30844"/>
          <a:stretch/>
        </p:blipFill>
        <p:spPr bwMode="auto">
          <a:xfrm>
            <a:off x="-11221" y="5654040"/>
            <a:ext cx="9155221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657600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45326" y="3505200"/>
            <a:ext cx="8597459" cy="724194"/>
          </a:xfrm>
        </p:spPr>
        <p:txBody>
          <a:bodyPr>
            <a:noAutofit/>
          </a:bodyPr>
          <a:lstStyle/>
          <a:p>
            <a:pPr eaLnBrk="0" hangingPunct="0"/>
            <a:r>
              <a:rPr lang="ru-RU" sz="3600" dirty="0"/>
              <a:t>АНТИ-VEGF ТЕРАПИЯ ДИАБЕТИЧЕСКОГО МАКУЛЯРНОГО ОТЕКА ПО ОПЫТУ </a:t>
            </a:r>
            <a:r>
              <a:rPr lang="ru-RU" sz="3600" dirty="0" smtClean="0"/>
              <a:t>ГБУЗ </a:t>
            </a:r>
            <a:r>
              <a:rPr lang="ru-RU" sz="3600" dirty="0"/>
              <a:t>ООКБ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27" b="24569"/>
          <a:stretch/>
        </p:blipFill>
        <p:spPr bwMode="auto">
          <a:xfrm>
            <a:off x="-6458" y="-76200"/>
            <a:ext cx="9150458" cy="210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035999"/>
            <a:ext cx="8597459" cy="618041"/>
          </a:xfrm>
        </p:spPr>
        <p:txBody>
          <a:bodyPr>
            <a:noAutofit/>
          </a:bodyPr>
          <a:lstStyle/>
          <a:p>
            <a:pPr algn="r" eaLnBrk="0" hangingPunct="0"/>
            <a:endParaRPr lang="ru-RU" sz="1800" dirty="0">
              <a:solidFill>
                <a:srgbClr val="002060"/>
              </a:solidFill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0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95" y="-307194"/>
            <a:ext cx="8229600" cy="11112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</a:rPr>
              <a:t>Эпидемиология сахарного диабета</a:t>
            </a:r>
            <a:endParaRPr lang="en-US" sz="24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4025" y="1447800"/>
            <a:ext cx="8156575" cy="4495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effectLst/>
                <a:latin typeface="Arial" pitchFamily="34" charset="0"/>
                <a:cs typeface="Arial" pitchFamily="34" charset="0"/>
              </a:rPr>
              <a:t>По распространенности СД занимает </a:t>
            </a:r>
            <a:r>
              <a:rPr lang="ru-RU" altLang="ru-RU" sz="18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 место </a:t>
            </a:r>
            <a:r>
              <a:rPr lang="ru-RU" altLang="ru-RU" sz="1800" b="1" dirty="0" smtClean="0">
                <a:effectLst/>
                <a:latin typeface="Arial" pitchFamily="34" charset="0"/>
                <a:cs typeface="Arial" pitchFamily="34" charset="0"/>
              </a:rPr>
              <a:t>после сердечно-сосудистых и онкологических </a:t>
            </a:r>
            <a:r>
              <a:rPr lang="ru-RU" altLang="ru-RU" sz="1800" b="1" dirty="0" err="1" smtClean="0">
                <a:effectLst/>
                <a:latin typeface="Arial" pitchFamily="34" charset="0"/>
                <a:cs typeface="Arial" pitchFamily="34" charset="0"/>
              </a:rPr>
              <a:t>заболеваних</a:t>
            </a:r>
            <a:endParaRPr lang="ru-RU" sz="18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По </a:t>
            </a:r>
            <a:r>
              <a:rPr lang="ru-RU" sz="1800" b="1" dirty="0">
                <a:effectLst/>
                <a:latin typeface="Arial" pitchFamily="34" charset="0"/>
                <a:cs typeface="Arial" pitchFamily="34" charset="0"/>
              </a:rPr>
              <a:t>прогнозам ВОЗ, в 2030 году диабет станет </a:t>
            </a:r>
            <a:r>
              <a:rPr lang="ru-RU" sz="1800" b="1" dirty="0">
                <a:solidFill>
                  <a:srgbClr val="FF0000"/>
                </a:solidFill>
              </a:rPr>
              <a:t>седьмой</a:t>
            </a:r>
            <a:r>
              <a:rPr lang="ru-RU" sz="1800" b="1" dirty="0">
                <a:effectLst/>
                <a:latin typeface="Arial" pitchFamily="34" charset="0"/>
                <a:cs typeface="Arial" pitchFamily="34" charset="0"/>
              </a:rPr>
              <a:t> по значимости причиной </a:t>
            </a: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смерти</a:t>
            </a:r>
            <a:endParaRPr lang="ru-RU" altLang="ru-RU" sz="18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effectLst/>
                <a:latin typeface="Arial" pitchFamily="34" charset="0"/>
                <a:cs typeface="Arial" pitchFamily="34" charset="0"/>
              </a:rPr>
              <a:t>В мире насчитывается более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415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</a:rPr>
              <a:t>млн. больных СД </a:t>
            </a:r>
            <a:endParaRPr lang="ru-RU" altLang="ru-RU" sz="1800" b="1" dirty="0" smtClean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effectLst/>
                <a:latin typeface="Arial" pitchFamily="34" charset="0"/>
                <a:cs typeface="Arial" pitchFamily="34" charset="0"/>
              </a:rPr>
              <a:t>По прогнозу ВОЗ, к 2040 г. количество больных СД превысит    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642 </a:t>
            </a:r>
            <a:r>
              <a:rPr lang="ru-RU" altLang="ru-RU" sz="1800" b="1" dirty="0">
                <a:solidFill>
                  <a:srgbClr val="FF0000"/>
                </a:solidFill>
              </a:rPr>
              <a:t>млн.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человек</a:t>
            </a:r>
            <a:endParaRPr lang="ru-RU" altLang="ru-RU" sz="1800" b="1" dirty="0" smtClean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800" b="1" dirty="0">
                <a:effectLst/>
                <a:latin typeface="Arial" pitchFamily="34" charset="0"/>
                <a:cs typeface="Arial" pitchFamily="34" charset="0"/>
              </a:rPr>
              <a:t>России </a:t>
            </a:r>
            <a:r>
              <a:rPr lang="ru-RU" altLang="ru-RU" sz="1800" b="1" dirty="0" smtClean="0"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800" b="1" dirty="0">
                <a:solidFill>
                  <a:srgbClr val="FF0000"/>
                </a:solidFill>
              </a:rPr>
              <a:t>почти 4 млн. больных </a:t>
            </a:r>
            <a:r>
              <a:rPr lang="ru-RU" altLang="ru-RU" sz="1800" b="1" dirty="0" smtClean="0">
                <a:effectLst/>
                <a:latin typeface="Arial" pitchFamily="34" charset="0"/>
                <a:cs typeface="Arial" pitchFamily="34" charset="0"/>
              </a:rPr>
              <a:t>по данным Государственного Регистра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FF0000"/>
                </a:solidFill>
              </a:rPr>
              <a:t>Половина</a:t>
            </a: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 больных  </a:t>
            </a:r>
            <a:r>
              <a:rPr lang="ru-RU" sz="1800" b="1" dirty="0">
                <a:effectLst/>
                <a:latin typeface="Arial" pitchFamily="34" charset="0"/>
                <a:cs typeface="Arial" pitchFamily="34" charset="0"/>
              </a:rPr>
              <a:t>диабетом не диагностированы и не знают о возможных осложнениях в долгосрочной перспективе </a:t>
            </a:r>
            <a:endParaRPr lang="ru-RU" altLang="ru-RU" sz="1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3081" y="6241501"/>
            <a:ext cx="858915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50" dirty="0" smtClean="0"/>
              <a:t>IDF </a:t>
            </a:r>
            <a:r>
              <a:rPr lang="en-US" sz="1050" dirty="0"/>
              <a:t>Diabetes </a:t>
            </a:r>
            <a:r>
              <a:rPr lang="en-US" sz="1050" dirty="0" smtClean="0"/>
              <a:t>Atlas. Brussels</a:t>
            </a:r>
            <a:r>
              <a:rPr lang="en-US" sz="1050" dirty="0"/>
              <a:t>, Belgium: International Diabetes Federation, </a:t>
            </a:r>
            <a:r>
              <a:rPr lang="en-US" sz="1050" dirty="0" smtClean="0"/>
              <a:t>201</a:t>
            </a:r>
            <a:r>
              <a:rPr lang="ru-RU" sz="1050" dirty="0" smtClean="0"/>
              <a:t>5</a:t>
            </a:r>
            <a:r>
              <a:rPr lang="en-US" sz="1050" dirty="0" smtClean="0"/>
              <a:t>. </a:t>
            </a:r>
            <a:endParaRPr lang="ru-RU" sz="1050" dirty="0" smtClean="0"/>
          </a:p>
          <a:p>
            <a:r>
              <a:rPr lang="en-US" sz="1050" dirty="0"/>
              <a:t>Mathers CD, </a:t>
            </a:r>
            <a:r>
              <a:rPr lang="en-US" sz="1050" dirty="0" err="1"/>
              <a:t>Loncar</a:t>
            </a:r>
            <a:r>
              <a:rPr lang="en-US" sz="1050" dirty="0"/>
              <a:t> D. Projections of global mortality and burden of disease from 2002 to 2030. </a:t>
            </a:r>
            <a:r>
              <a:rPr lang="en-US" sz="1050" dirty="0" err="1"/>
              <a:t>PLoS</a:t>
            </a:r>
            <a:r>
              <a:rPr lang="en-US" sz="1050" dirty="0"/>
              <a:t> Med, 2006, 3(11):e442</a:t>
            </a:r>
            <a:r>
              <a:rPr lang="en-US" sz="1050" dirty="0" smtClean="0"/>
              <a:t>.</a:t>
            </a:r>
            <a:endParaRPr lang="ru-RU" sz="1050" dirty="0" smtClean="0"/>
          </a:p>
          <a:p>
            <a:r>
              <a:rPr lang="ru-RU" sz="1050" dirty="0"/>
              <a:t>Липатов Д.В. Эпидемиология и регистр диабетической </a:t>
            </a:r>
            <a:r>
              <a:rPr lang="ru-RU" sz="1050" dirty="0" err="1"/>
              <a:t>ретинопатии</a:t>
            </a:r>
            <a:r>
              <a:rPr lang="ru-RU" sz="1050" dirty="0"/>
              <a:t> в Российской Федерации. Сахарный диабет. 2014;(1):4–7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12649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 smtClean="0">
                <a:solidFill>
                  <a:schemeClr val="accent2">
                    <a:lumMod val="75000"/>
                  </a:schemeClr>
                </a:solidFill>
              </a:rPr>
              <a:t>Заключение</a:t>
            </a:r>
            <a:endParaRPr lang="en-US" sz="24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25" y="1262340"/>
            <a:ext cx="8575945" cy="506226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dirty="0" smtClean="0"/>
              <a:t>Диабетический </a:t>
            </a:r>
            <a:r>
              <a:rPr lang="ru-RU" altLang="ru-RU" dirty="0" err="1" smtClean="0"/>
              <a:t>макулярный</a:t>
            </a:r>
            <a:r>
              <a:rPr lang="ru-RU" altLang="ru-RU" dirty="0" smtClean="0"/>
              <a:t> отек может </a:t>
            </a:r>
            <a:r>
              <a:rPr lang="ru-RU" altLang="ru-RU" dirty="0"/>
              <a:t>развиться на любой стадии диабетической </a:t>
            </a:r>
            <a:r>
              <a:rPr lang="ru-RU" altLang="ru-RU" dirty="0" err="1" smtClean="0"/>
              <a:t>ретинопатии</a:t>
            </a:r>
            <a:endParaRPr lang="ru-RU" altLang="ru-RU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ru-RU" altLang="ru-RU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dirty="0" smtClean="0"/>
              <a:t>Лечение пациента с ДМО должно проводиться совместно с эндокринологом и терапевтом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ru-RU" altLang="ru-RU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dirty="0" smtClean="0"/>
              <a:t>Успех терапии ДМО напрямую зависит от своевременно поставленного диагноза и раннего начала терапии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ru-RU" altLang="ru-RU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dirty="0" smtClean="0"/>
              <a:t>Опыт применения </a:t>
            </a:r>
            <a:r>
              <a:rPr lang="ru-RU" altLang="ru-RU" dirty="0" err="1" smtClean="0"/>
              <a:t>Ранибизумаба</a:t>
            </a:r>
            <a:r>
              <a:rPr lang="ru-RU" altLang="ru-RU" dirty="0" smtClean="0"/>
              <a:t> в лечении ДМО подтверждает его эффективность и хорошую переносимость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4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41">
      <a:dk1>
        <a:sysClr val="windowText" lastClr="000000"/>
      </a:dk1>
      <a:lt1>
        <a:sysClr val="window" lastClr="FFFFFF"/>
      </a:lt1>
      <a:dk2>
        <a:srgbClr val="636466"/>
      </a:dk2>
      <a:lt2>
        <a:srgbClr val="BCBDC0"/>
      </a:lt2>
      <a:accent1>
        <a:srgbClr val="F58026"/>
      </a:accent1>
      <a:accent2>
        <a:srgbClr val="3A6F8F"/>
      </a:accent2>
      <a:accent3>
        <a:srgbClr val="52BDEC"/>
      </a:accent3>
      <a:accent4>
        <a:srgbClr val="636466"/>
      </a:accent4>
      <a:accent5>
        <a:srgbClr val="BCBDC0"/>
      </a:accent5>
      <a:accent6>
        <a:srgbClr val="F9B27C"/>
      </a:accent6>
      <a:hlink>
        <a:srgbClr val="52BDEC"/>
      </a:hlink>
      <a:folHlink>
        <a:srgbClr val="3A6F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Custom 41">
      <a:dk1>
        <a:sysClr val="windowText" lastClr="000000"/>
      </a:dk1>
      <a:lt1>
        <a:sysClr val="window" lastClr="FFFFFF"/>
      </a:lt1>
      <a:dk2>
        <a:srgbClr val="636466"/>
      </a:dk2>
      <a:lt2>
        <a:srgbClr val="BCBDC0"/>
      </a:lt2>
      <a:accent1>
        <a:srgbClr val="F58026"/>
      </a:accent1>
      <a:accent2>
        <a:srgbClr val="3A6F8F"/>
      </a:accent2>
      <a:accent3>
        <a:srgbClr val="52BDEC"/>
      </a:accent3>
      <a:accent4>
        <a:srgbClr val="636466"/>
      </a:accent4>
      <a:accent5>
        <a:srgbClr val="BCBDC0"/>
      </a:accent5>
      <a:accent6>
        <a:srgbClr val="F9B27C"/>
      </a:accent6>
      <a:hlink>
        <a:srgbClr val="52BDEC"/>
      </a:hlink>
      <a:folHlink>
        <a:srgbClr val="3A6F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15715</TotalTime>
  <Words>198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2_Office Theme</vt:lpstr>
      <vt:lpstr>7_Office Theme</vt:lpstr>
      <vt:lpstr>АНТИ-VEGF ТЕРАПИЯ ДИАБЕТИЧЕСКОГО МАКУЛЯРНОГО ОТЕКА ПО ОПЫТУ ГБУЗ ООКБ </vt:lpstr>
      <vt:lpstr>Эпидемиология сахарного диабета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DME: Epidemiology Estimated global prevalence of 24 million</dc:title>
  <dc:creator>Trifonova, Maria</dc:creator>
  <cp:lastModifiedBy>Борис Арцахский</cp:lastModifiedBy>
  <cp:revision>295</cp:revision>
  <dcterms:created xsi:type="dcterms:W3CDTF">2006-08-16T00:00:00Z</dcterms:created>
  <dcterms:modified xsi:type="dcterms:W3CDTF">2016-09-11T17:29:43Z</dcterms:modified>
</cp:coreProperties>
</file>